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5"/>
  </p:notesMasterIdLst>
  <p:sldIdLst>
    <p:sldId id="256" r:id="rId2"/>
    <p:sldId id="261" r:id="rId3"/>
    <p:sldId id="260" r:id="rId4"/>
    <p:sldId id="262" r:id="rId5"/>
    <p:sldId id="263" r:id="rId6"/>
    <p:sldId id="257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5" r:id="rId18"/>
    <p:sldId id="276" r:id="rId19"/>
    <p:sldId id="277" r:id="rId20"/>
    <p:sldId id="278" r:id="rId21"/>
    <p:sldId id="258" r:id="rId22"/>
    <p:sldId id="259" r:id="rId23"/>
    <p:sldId id="274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174" autoAdjust="0"/>
    <p:restoredTop sz="94660"/>
  </p:normalViewPr>
  <p:slideViewPr>
    <p:cSldViewPr>
      <p:cViewPr varScale="1">
        <p:scale>
          <a:sx n="69" d="100"/>
          <a:sy n="69" d="100"/>
        </p:scale>
        <p:origin x="-52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F8EDB4-E8B9-4B71-86E6-BD71832945FA}" type="datetimeFigureOut">
              <a:rPr lang="en-US" smtClean="0"/>
              <a:pPr/>
              <a:t>5/12/2009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1D927F-437B-45CA-BBA6-31A2DCF5D94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Worm</a:t>
            </a:r>
            <a:r>
              <a:rPr lang="en-US" baseline="0" dirty="0" smtClean="0"/>
              <a:t> Cycle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D927F-437B-45CA-BBA6-31A2DCF5D94D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mycelium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D927F-437B-45CA-BBA6-31A2DCF5D94D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Cap, gills, stalk, mycelium, accept spores---but are</a:t>
            </a:r>
            <a:r>
              <a:rPr lang="en-US" baseline="0" dirty="0" smtClean="0"/>
              <a:t> not part of mushroom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D927F-437B-45CA-BBA6-31A2DCF5D94D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Life</a:t>
            </a:r>
            <a:r>
              <a:rPr lang="en-US" baseline="0" dirty="0" smtClean="0"/>
              <a:t> cycle of a mushroom, missing part=spores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D927F-437B-45CA-BBA6-31A2DCF5D94D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1CC56-3235-42B5-928C-54B28A0173A0}" type="datetimeFigureOut">
              <a:rPr lang="en-US" smtClean="0"/>
              <a:pPr/>
              <a:t>5/12/2009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CD93B-E343-43BB-AE71-41EA404869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1CC56-3235-42B5-928C-54B28A0173A0}" type="datetimeFigureOut">
              <a:rPr lang="en-US" smtClean="0"/>
              <a:pPr/>
              <a:t>5/12/2009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CD93B-E343-43BB-AE71-41EA404869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1CC56-3235-42B5-928C-54B28A0173A0}" type="datetimeFigureOut">
              <a:rPr lang="en-US" smtClean="0"/>
              <a:pPr/>
              <a:t>5/12/2009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CD93B-E343-43BB-AE71-41EA404869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1CC56-3235-42B5-928C-54B28A0173A0}" type="datetimeFigureOut">
              <a:rPr lang="en-US" smtClean="0"/>
              <a:pPr/>
              <a:t>5/12/2009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CD93B-E343-43BB-AE71-41EA404869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1CC56-3235-42B5-928C-54B28A0173A0}" type="datetimeFigureOut">
              <a:rPr lang="en-US" smtClean="0"/>
              <a:pPr/>
              <a:t>5/12/2009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CD93B-E343-43BB-AE71-41EA404869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1CC56-3235-42B5-928C-54B28A0173A0}" type="datetimeFigureOut">
              <a:rPr lang="en-US" smtClean="0"/>
              <a:pPr/>
              <a:t>5/12/2009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CD93B-E343-43BB-AE71-41EA404869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1CC56-3235-42B5-928C-54B28A0173A0}" type="datetimeFigureOut">
              <a:rPr lang="en-US" smtClean="0"/>
              <a:pPr/>
              <a:t>5/12/2009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CD93B-E343-43BB-AE71-41EA404869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1CC56-3235-42B5-928C-54B28A0173A0}" type="datetimeFigureOut">
              <a:rPr lang="en-US" smtClean="0"/>
              <a:pPr/>
              <a:t>5/12/2009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CD93B-E343-43BB-AE71-41EA404869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1CC56-3235-42B5-928C-54B28A0173A0}" type="datetimeFigureOut">
              <a:rPr lang="en-US" smtClean="0"/>
              <a:pPr/>
              <a:t>5/12/2009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CD93B-E343-43BB-AE71-41EA404869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1CC56-3235-42B5-928C-54B28A0173A0}" type="datetimeFigureOut">
              <a:rPr lang="en-US" smtClean="0"/>
              <a:pPr/>
              <a:t>5/12/2009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CD93B-E343-43BB-AE71-41EA404869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1CC56-3235-42B5-928C-54B28A0173A0}" type="datetimeFigureOut">
              <a:rPr lang="en-US" smtClean="0"/>
              <a:pPr/>
              <a:t>5/12/2009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CD93B-E343-43BB-AE71-41EA404869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11CC56-3235-42B5-928C-54B28A0173A0}" type="datetimeFigureOut">
              <a:rPr lang="en-US" smtClean="0"/>
              <a:pPr/>
              <a:t>5/12/2009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2CD93B-E343-43BB-AE71-41EA4048696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slide" Target="slide2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21.xml"/><Relationship Id="rId4" Type="http://schemas.openxmlformats.org/officeDocument/2006/relationships/slide" Target="slide2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slide" Target="slide2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slide" Target="slide2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slide" Target="slide2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slide" Target="slide2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slide" Target="slide9.xml"/><Relationship Id="rId18" Type="http://schemas.openxmlformats.org/officeDocument/2006/relationships/slide" Target="slide14.xml"/><Relationship Id="rId3" Type="http://schemas.openxmlformats.org/officeDocument/2006/relationships/slide" Target="slide7.xml"/><Relationship Id="rId7" Type="http://schemas.openxmlformats.org/officeDocument/2006/relationships/slide" Target="slide4.xml"/><Relationship Id="rId12" Type="http://schemas.openxmlformats.org/officeDocument/2006/relationships/slide" Target="slide5.xml"/><Relationship Id="rId17" Type="http://schemas.openxmlformats.org/officeDocument/2006/relationships/slide" Target="slide10.xml"/><Relationship Id="rId2" Type="http://schemas.openxmlformats.org/officeDocument/2006/relationships/slide" Target="slide3.xml"/><Relationship Id="rId16" Type="http://schemas.openxmlformats.org/officeDocument/2006/relationships/slide" Target="slide6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9.xml"/><Relationship Id="rId11" Type="http://schemas.openxmlformats.org/officeDocument/2006/relationships/slide" Target="slide20.xml"/><Relationship Id="rId5" Type="http://schemas.openxmlformats.org/officeDocument/2006/relationships/slide" Target="slide15.xml"/><Relationship Id="rId15" Type="http://schemas.openxmlformats.org/officeDocument/2006/relationships/slide" Target="slide17.xml"/><Relationship Id="rId10" Type="http://schemas.openxmlformats.org/officeDocument/2006/relationships/slide" Target="slide16.xml"/><Relationship Id="rId19" Type="http://schemas.openxmlformats.org/officeDocument/2006/relationships/slide" Target="slide18.xml"/><Relationship Id="rId4" Type="http://schemas.openxmlformats.org/officeDocument/2006/relationships/slide" Target="slide11.xml"/><Relationship Id="rId9" Type="http://schemas.openxmlformats.org/officeDocument/2006/relationships/slide" Target="slide12.xml"/><Relationship Id="rId14" Type="http://schemas.openxmlformats.org/officeDocument/2006/relationships/slide" Target="slide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slide" Target="slide2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slide" Target="slide2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slide" Target="slide2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Nature’s </a:t>
            </a:r>
            <a:r>
              <a:rPr lang="en-US" smtClean="0">
                <a:solidFill>
                  <a:schemeClr val="accent4">
                    <a:lumMod val="50000"/>
                  </a:schemeClr>
                </a:solidFill>
              </a:rPr>
              <a:t>Recyclers Jeopardy 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does the word “invertebrate” mean?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 action="ppaction://hlinksldjump"/>
              </a:rPr>
              <a:t>A.) animals that have backbones</a:t>
            </a:r>
            <a:endParaRPr lang="en-US" dirty="0" smtClean="0"/>
          </a:p>
          <a:p>
            <a:r>
              <a:rPr lang="en-US" dirty="0" smtClean="0">
                <a:hlinkClick r:id="rId3" action="ppaction://hlinksldjump"/>
              </a:rPr>
              <a:t>B.) animals without backbones</a:t>
            </a:r>
            <a:endParaRPr lang="en-US" dirty="0" smtClean="0"/>
          </a:p>
          <a:p>
            <a:r>
              <a:rPr lang="en-US" dirty="0" smtClean="0">
                <a:hlinkClick r:id="rId2" action="ppaction://hlinksldjump"/>
              </a:rPr>
              <a:t>C.) Scavengers</a:t>
            </a:r>
          </a:p>
          <a:p>
            <a:r>
              <a:rPr lang="en-US" dirty="0" smtClean="0">
                <a:hlinkClick r:id="rId2" action="ppaction://hlinksldjump"/>
              </a:rPr>
              <a:t>D.)None of the above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the name of the parts labeled “B” in the diagram?</a:t>
            </a:r>
            <a:endParaRPr lang="en-US" dirty="0"/>
          </a:p>
        </p:txBody>
      </p:sp>
      <p:pic>
        <p:nvPicPr>
          <p:cNvPr id="4" name="Content Placeholder 3" descr="Image (33).jpg"/>
          <p:cNvPicPr>
            <a:picLocks noGrp="1" noChangeAspect="1"/>
          </p:cNvPicPr>
          <p:nvPr>
            <p:ph idx="1"/>
          </p:nvPr>
        </p:nvPicPr>
        <p:blipFill>
          <a:blip r:embed="rId2"/>
          <a:srcRect l="10637" t="9086" r="12952" b="62747"/>
          <a:stretch>
            <a:fillRect/>
          </a:stretch>
        </p:blipFill>
        <p:spPr>
          <a:xfrm>
            <a:off x="838200" y="1600200"/>
            <a:ext cx="6778330" cy="3436440"/>
          </a:xfrm>
        </p:spPr>
      </p:pic>
      <p:sp>
        <p:nvSpPr>
          <p:cNvPr id="6" name="TextBox 5"/>
          <p:cNvSpPr txBox="1"/>
          <p:nvPr/>
        </p:nvSpPr>
        <p:spPr>
          <a:xfrm>
            <a:off x="2895600" y="5257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hlinkClick r:id="rId3" action="ppaction://hlinksldjump"/>
              </a:rPr>
              <a:t>1</a:t>
            </a:r>
            <a:r>
              <a:rPr lang="en-US" sz="2400" dirty="0" smtClean="0">
                <a:hlinkClick r:id="rId3" action="ppaction://hlinksldjump"/>
              </a:rPr>
              <a:t>.) intestines</a:t>
            </a:r>
            <a:endParaRPr lang="en-US" sz="2400" dirty="0" smtClean="0"/>
          </a:p>
          <a:p>
            <a:r>
              <a:rPr lang="en-US" sz="2400" dirty="0" smtClean="0">
                <a:hlinkClick r:id="rId4" action="ppaction://hlinksldjump"/>
              </a:rPr>
              <a:t>2</a:t>
            </a:r>
            <a:r>
              <a:rPr lang="en-US" sz="2400" dirty="0" smtClean="0">
                <a:hlinkClick r:id="rId4" action="ppaction://hlinksldjump"/>
              </a:rPr>
              <a:t>.) saddles</a:t>
            </a:r>
            <a:endParaRPr lang="en-US" sz="2400" dirty="0" smtClean="0"/>
          </a:p>
          <a:p>
            <a:r>
              <a:rPr lang="en-US" sz="2400" dirty="0" smtClean="0">
                <a:hlinkClick r:id="rId5" action="ppaction://hlinksldjump"/>
              </a:rPr>
              <a:t>3</a:t>
            </a:r>
            <a:r>
              <a:rPr lang="en-US" sz="2400" dirty="0" smtClean="0">
                <a:hlinkClick r:id="rId5" action="ppaction://hlinksldjump"/>
              </a:rPr>
              <a:t>.) segments</a:t>
            </a:r>
            <a:endParaRPr lang="en-US" sz="2400" dirty="0" smtClean="0"/>
          </a:p>
          <a:p>
            <a:r>
              <a:rPr lang="en-US" sz="2400" dirty="0" smtClean="0">
                <a:hlinkClick r:id="rId3" action="ppaction://hlinksldjump"/>
              </a:rPr>
              <a:t>4</a:t>
            </a:r>
            <a:r>
              <a:rPr lang="en-US" sz="2400" dirty="0" smtClean="0">
                <a:hlinkClick r:id="rId3" action="ppaction://hlinksldjump"/>
              </a:rPr>
              <a:t>.) hearts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are castings formed?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 action="ppaction://hlinksldjump"/>
              </a:rPr>
              <a:t>A.) Castings form when worms lay eggs</a:t>
            </a:r>
          </a:p>
          <a:p>
            <a:r>
              <a:rPr lang="en-US" dirty="0" smtClean="0">
                <a:hlinkClick r:id="rId2" action="ppaction://hlinksldjump"/>
              </a:rPr>
              <a:t>B. ) Castings are formed when dead worms are broken down by other organisms.</a:t>
            </a:r>
            <a:endParaRPr lang="en-US" dirty="0" smtClean="0"/>
          </a:p>
          <a:p>
            <a:r>
              <a:rPr lang="en-US" dirty="0" smtClean="0">
                <a:hlinkClick r:id="rId3" action="ppaction://hlinksldjump"/>
              </a:rPr>
              <a:t>C.) Castings are formed when worms excrete the remains of digested food.</a:t>
            </a:r>
            <a:endParaRPr lang="en-US" dirty="0" smtClean="0"/>
          </a:p>
          <a:p>
            <a:r>
              <a:rPr lang="en-US" dirty="0" smtClean="0">
                <a:hlinkClick r:id="rId2" action="ppaction://hlinksldjump"/>
              </a:rPr>
              <a:t>D.) None of the above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Which of the following can worms digest?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LcParenR"/>
            </a:pPr>
            <a:r>
              <a:rPr lang="en-US" dirty="0" smtClean="0">
                <a:hlinkClick r:id="rId2" action="ppaction://hlinksldjump"/>
              </a:rPr>
              <a:t>Paper</a:t>
            </a:r>
          </a:p>
          <a:p>
            <a:pPr marL="514350" indent="-514350">
              <a:buFont typeface="+mj-lt"/>
              <a:buAutoNum type="alphaLcParenR"/>
            </a:pPr>
            <a:r>
              <a:rPr lang="en-US" dirty="0" smtClean="0">
                <a:hlinkClick r:id="rId2" action="ppaction://hlinksldjump"/>
              </a:rPr>
              <a:t>Banana peels</a:t>
            </a:r>
          </a:p>
          <a:p>
            <a:pPr marL="514350" indent="-514350">
              <a:buFont typeface="+mj-lt"/>
              <a:buAutoNum type="alphaLcParenR"/>
            </a:pPr>
            <a:r>
              <a:rPr lang="en-US" dirty="0" smtClean="0">
                <a:hlinkClick r:id="rId2" action="ppaction://hlinksldjump"/>
              </a:rPr>
              <a:t>Carrots</a:t>
            </a:r>
            <a:endParaRPr lang="en-US" dirty="0" smtClean="0"/>
          </a:p>
          <a:p>
            <a:pPr marL="514350" indent="-514350">
              <a:buFont typeface="+mj-lt"/>
              <a:buAutoNum type="alphaLcParenR"/>
            </a:pPr>
            <a:r>
              <a:rPr lang="en-US" dirty="0" smtClean="0">
                <a:hlinkClick r:id="rId3" action="ppaction://hlinksldjump"/>
              </a:rPr>
              <a:t>All of the above</a:t>
            </a:r>
            <a:endParaRPr lang="en-US" dirty="0" smtClean="0"/>
          </a:p>
          <a:p>
            <a:pPr marL="514350" indent="-514350">
              <a:buFont typeface="+mj-lt"/>
              <a:buAutoNum type="alphaLcParenR"/>
            </a:pPr>
            <a:r>
              <a:rPr lang="en-US" dirty="0" smtClean="0">
                <a:hlinkClick r:id="rId2" action="ppaction://hlinksldjump"/>
              </a:rPr>
              <a:t>Only b and 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this diagram show?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Write your answer on your scrap paper.</a:t>
            </a:r>
            <a:endParaRPr lang="en-US" dirty="0"/>
          </a:p>
        </p:txBody>
      </p:sp>
      <p:pic>
        <p:nvPicPr>
          <p:cNvPr id="4" name="Picture 3" descr="Image (22).jpg"/>
          <p:cNvPicPr>
            <a:picLocks noChangeAspect="1"/>
          </p:cNvPicPr>
          <p:nvPr/>
        </p:nvPicPr>
        <p:blipFill>
          <a:blip r:embed="rId3" cstate="print"/>
          <a:srcRect l="18929" t="50000" r="5846"/>
          <a:stretch>
            <a:fillRect/>
          </a:stretch>
        </p:blipFill>
        <p:spPr>
          <a:xfrm>
            <a:off x="2667000" y="1600200"/>
            <a:ext cx="3505200" cy="342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True or false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Fungi make their own food.</a:t>
            </a:r>
          </a:p>
          <a:p>
            <a:pPr lvl="1"/>
            <a:r>
              <a:rPr lang="en-US" dirty="0" smtClean="0">
                <a:hlinkClick r:id="rId2" action="ppaction://hlinksldjump"/>
              </a:rPr>
              <a:t>True</a:t>
            </a:r>
            <a:endParaRPr lang="en-US" dirty="0" smtClean="0"/>
          </a:p>
          <a:p>
            <a:pPr lvl="1"/>
            <a:r>
              <a:rPr lang="en-US" dirty="0" smtClean="0">
                <a:hlinkClick r:id="rId3" action="ppaction://hlinksldjump"/>
              </a:rPr>
              <a:t>False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Which of the following are examples of fungi?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LcParenR"/>
            </a:pPr>
            <a:r>
              <a:rPr lang="en-US" dirty="0" smtClean="0">
                <a:hlinkClick r:id="rId2" action="ppaction://hlinksldjump"/>
              </a:rPr>
              <a:t>Cactus</a:t>
            </a:r>
          </a:p>
          <a:p>
            <a:pPr marL="514350" indent="-514350">
              <a:buFont typeface="+mj-lt"/>
              <a:buAutoNum type="alphaLcParenR"/>
            </a:pPr>
            <a:r>
              <a:rPr lang="en-US" dirty="0" smtClean="0">
                <a:hlinkClick r:id="rId2" action="ppaction://hlinksldjump"/>
              </a:rPr>
              <a:t>Mold</a:t>
            </a:r>
          </a:p>
          <a:p>
            <a:pPr marL="514350" indent="-514350">
              <a:buFont typeface="+mj-lt"/>
              <a:buAutoNum type="alphaLcParenR"/>
            </a:pPr>
            <a:r>
              <a:rPr lang="en-US" dirty="0" smtClean="0">
                <a:hlinkClick r:id="rId2" action="ppaction://hlinksldjump"/>
              </a:rPr>
              <a:t>Mushrooms</a:t>
            </a:r>
            <a:endParaRPr lang="en-US" dirty="0" smtClean="0">
              <a:hlinkClick r:id="rId3" action="ppaction://hlinksldjump"/>
            </a:endParaRPr>
          </a:p>
          <a:p>
            <a:pPr marL="514350" indent="-514350">
              <a:buFont typeface="+mj-lt"/>
              <a:buAutoNum type="alphaLcParenR"/>
            </a:pPr>
            <a:r>
              <a:rPr lang="en-US" dirty="0" smtClean="0">
                <a:hlinkClick r:id="rId2" action="ppaction://hlinksldjump"/>
              </a:rPr>
              <a:t>A and B</a:t>
            </a:r>
            <a:endParaRPr lang="en-US" dirty="0" smtClean="0"/>
          </a:p>
          <a:p>
            <a:pPr marL="514350" indent="-514350">
              <a:buFont typeface="+mj-lt"/>
              <a:buAutoNum type="alphaLcParenR"/>
            </a:pPr>
            <a:r>
              <a:rPr lang="en-US" dirty="0" smtClean="0">
                <a:hlinkClick r:id="rId4" action="ppaction://hlinksldjump"/>
              </a:rPr>
              <a:t>B and C</a:t>
            </a:r>
            <a:endParaRPr lang="en-US" dirty="0" smtClean="0"/>
          </a:p>
          <a:p>
            <a:pPr marL="514350" indent="-514350">
              <a:buFont typeface="+mj-lt"/>
              <a:buAutoNum type="alphaLcParenR"/>
            </a:pPr>
            <a:endParaRPr lang="en-US" dirty="0" smtClean="0"/>
          </a:p>
          <a:p>
            <a:pPr marL="514350" indent="-514350">
              <a:buFont typeface="+mj-lt"/>
              <a:buAutoNum type="alphaLcParenR"/>
            </a:pP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Name the main part of a fungus.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Name two parts of a mushroom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Bonus 500</a:t>
            </a:r>
            <a:endParaRPr lang="en-US" dirty="0"/>
          </a:p>
        </p:txBody>
      </p:sp>
      <p:pic>
        <p:nvPicPr>
          <p:cNvPr id="4" name="Content Placeholder 3" descr="Image (30).jpg"/>
          <p:cNvPicPr>
            <a:picLocks noGrp="1" noChangeAspect="1"/>
          </p:cNvPicPr>
          <p:nvPr>
            <p:ph idx="1"/>
          </p:nvPr>
        </p:nvPicPr>
        <p:blipFill>
          <a:blip r:embed="rId3"/>
          <a:srcRect l="13043" t="6412" r="6522" b="11519"/>
          <a:stretch>
            <a:fillRect/>
          </a:stretch>
        </p:blipFill>
        <p:spPr>
          <a:xfrm>
            <a:off x="1752600" y="1295400"/>
            <a:ext cx="6364300" cy="5105400"/>
          </a:xfrm>
        </p:spPr>
      </p:pic>
      <p:sp>
        <p:nvSpPr>
          <p:cNvPr id="5" name="TextBox 4"/>
          <p:cNvSpPr txBox="1"/>
          <p:nvPr/>
        </p:nvSpPr>
        <p:spPr>
          <a:xfrm>
            <a:off x="457200" y="1143000"/>
            <a:ext cx="1295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Describe what this diagram shows. </a:t>
            </a:r>
          </a:p>
          <a:p>
            <a:endParaRPr lang="en-US" dirty="0"/>
          </a:p>
          <a:p>
            <a:r>
              <a:rPr lang="en-US" dirty="0" smtClean="0"/>
              <a:t>Name the missing part.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4800600" y="2362200"/>
            <a:ext cx="4572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990600" y="2362200"/>
            <a:ext cx="3886200" cy="914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This is Jeopardy!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7696200" cy="480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9240"/>
                <a:gridCol w="1539240"/>
                <a:gridCol w="1539240"/>
                <a:gridCol w="1539240"/>
                <a:gridCol w="1539240"/>
              </a:tblGrid>
              <a:tr h="96012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Organic Remains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Scavengers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Worms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Decomposers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Bonus</a:t>
                      </a:r>
                      <a:endParaRPr lang="en-US" dirty="0"/>
                    </a:p>
                  </a:txBody>
                  <a:tcPr/>
                </a:tc>
              </a:tr>
              <a:tr h="960120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hlinkClick r:id="rId2" action="ppaction://hlinksldjump"/>
                        </a:rPr>
                        <a:t>100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hlinkClick r:id="rId3" action="ppaction://hlinksldjump"/>
                        </a:rPr>
                        <a:t>100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hlinkClick r:id="rId4" action="ppaction://hlinksldjump"/>
                        </a:rPr>
                        <a:t>100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hlinkClick r:id="rId5" action="ppaction://hlinksldjump"/>
                        </a:rPr>
                        <a:t>100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hlinkClick r:id="rId6" action="ppaction://hlinksldjump"/>
                        </a:rPr>
                        <a:t>500</a:t>
                      </a:r>
                      <a:endParaRPr lang="en-US" sz="4000" dirty="0"/>
                    </a:p>
                  </a:txBody>
                  <a:tcPr/>
                </a:tc>
              </a:tr>
              <a:tr h="960120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hlinkClick r:id="rId7" action="ppaction://hlinksldjump"/>
                        </a:rPr>
                        <a:t>200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hlinkClick r:id="rId8" action="ppaction://hlinksldjump"/>
                        </a:rPr>
                        <a:t>200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hlinkClick r:id="rId9" action="ppaction://hlinksldjump"/>
                        </a:rPr>
                        <a:t>200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hlinkClick r:id="rId10" action="ppaction://hlinksldjump"/>
                        </a:rPr>
                        <a:t>200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hlinkClick r:id="rId11" action="ppaction://hlinksldjump"/>
                        </a:rPr>
                        <a:t>1000</a:t>
                      </a:r>
                      <a:endParaRPr lang="en-US" sz="4000" dirty="0"/>
                    </a:p>
                  </a:txBody>
                  <a:tcPr/>
                </a:tc>
              </a:tr>
              <a:tr h="960120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hlinkClick r:id="rId12" action="ppaction://hlinksldjump"/>
                        </a:rPr>
                        <a:t>300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000" dirty="0" smtClean="0">
                          <a:hlinkClick r:id="rId13" action="ppaction://hlinksldjump"/>
                        </a:rPr>
                        <a:t>300</a:t>
                      </a:r>
                      <a:endParaRPr lang="en-US" sz="4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000" dirty="0" smtClean="0">
                          <a:hlinkClick r:id="rId14" action="ppaction://hlinksldjump"/>
                        </a:rPr>
                        <a:t>300</a:t>
                      </a:r>
                      <a:endParaRPr lang="en-US" sz="4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000" dirty="0" smtClean="0">
                          <a:hlinkClick r:id="rId15" action="ppaction://hlinksldjump"/>
                        </a:rPr>
                        <a:t>300</a:t>
                      </a:r>
                      <a:endParaRPr lang="en-US" sz="4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4000" dirty="0" smtClean="0"/>
                    </a:p>
                  </a:txBody>
                  <a:tcPr/>
                </a:tc>
              </a:tr>
              <a:tr h="960120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hlinkClick r:id="rId16" action="ppaction://hlinksldjump"/>
                        </a:rPr>
                        <a:t>400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hlinkClick r:id="rId17" action="ppaction://hlinksldjump"/>
                        </a:rPr>
                        <a:t>400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hlinkClick r:id="rId18" action="ppaction://hlinksldjump"/>
                        </a:rPr>
                        <a:t>400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hlinkClick r:id="rId19" action="ppaction://hlinksldjump"/>
                        </a:rPr>
                        <a:t>400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4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Bonus 1000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Describe what happens inside of a compost bin.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/>
              <a:t>YES!!!!</a:t>
            </a:r>
            <a:endParaRPr lang="en-US" sz="8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r>
              <a:rPr lang="en-US" sz="1800" dirty="0" smtClean="0">
                <a:hlinkClick r:id="rId2" action="ppaction://hlinksldjump"/>
              </a:rPr>
              <a:t>Back to Jeopardy Board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/>
              <a:t>Sorry! </a:t>
            </a:r>
            <a:endParaRPr lang="en-US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sz="1800" dirty="0" smtClean="0">
                <a:hlinkClick r:id="rId2" action="ppaction://hlinksldjump"/>
              </a:rPr>
              <a:t>Back to Jeopardy Board</a:t>
            </a:r>
            <a:endParaRPr lang="en-US" sz="18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>
              <a:hlinkClick r:id="rId2" action="ppaction://hlinksldjump"/>
            </a:endParaRPr>
          </a:p>
          <a:p>
            <a:endParaRPr lang="en-US" dirty="0">
              <a:hlinkClick r:id="rId2" action="ppaction://hlinksldjump"/>
            </a:endParaRPr>
          </a:p>
          <a:p>
            <a:endParaRPr lang="en-US" dirty="0" smtClean="0">
              <a:hlinkClick r:id="rId2" action="ppaction://hlinksldjump"/>
            </a:endParaRPr>
          </a:p>
          <a:p>
            <a:endParaRPr lang="en-US" dirty="0">
              <a:hlinkClick r:id="rId2" action="ppaction://hlinksldjump"/>
            </a:endParaRPr>
          </a:p>
          <a:p>
            <a:endParaRPr lang="en-US" dirty="0" smtClean="0">
              <a:hlinkClick r:id="rId2" action="ppaction://hlinksldjump"/>
            </a:endParaRPr>
          </a:p>
          <a:p>
            <a:endParaRPr lang="en-US" dirty="0">
              <a:hlinkClick r:id="rId2" action="ppaction://hlinksldjump"/>
            </a:endParaRPr>
          </a:p>
          <a:p>
            <a:endParaRPr lang="en-US" dirty="0" smtClean="0">
              <a:hlinkClick r:id="rId2" action="ppaction://hlinksldjump"/>
            </a:endParaRPr>
          </a:p>
          <a:p>
            <a:r>
              <a:rPr lang="en-US" sz="1800" dirty="0" smtClean="0">
                <a:hlinkClick r:id="rId2" action="ppaction://hlinksldjump"/>
              </a:rPr>
              <a:t>Back to Jeopardy Board</a:t>
            </a:r>
            <a:endParaRPr lang="en-US" sz="1800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do all organic remains have in common?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 action="ppaction://hlinksldjump"/>
              </a:rPr>
              <a:t>A.) They were once part of a living thing.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3" action="ppaction://hlinksldjump"/>
              </a:rPr>
              <a:t>B.)They lived part of their life in water.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3" action="ppaction://hlinksldjump"/>
              </a:rPr>
              <a:t>C.)They were once part of a non-living thing.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happens when organic remains decompose?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 action="ppaction://hlinksldjump"/>
              </a:rPr>
              <a:t>A.) They rot</a:t>
            </a:r>
          </a:p>
          <a:p>
            <a:r>
              <a:rPr lang="en-US" dirty="0" smtClean="0">
                <a:hlinkClick r:id="rId2" action="ppaction://hlinksldjump"/>
              </a:rPr>
              <a:t>B.) They decay</a:t>
            </a:r>
          </a:p>
          <a:p>
            <a:r>
              <a:rPr lang="en-US" dirty="0" smtClean="0">
                <a:hlinkClick r:id="rId2" action="ppaction://hlinksldjump"/>
              </a:rPr>
              <a:t>C.) They break down</a:t>
            </a:r>
            <a:endParaRPr lang="en-US" dirty="0" smtClean="0"/>
          </a:p>
          <a:p>
            <a:r>
              <a:rPr lang="en-US" dirty="0" smtClean="0">
                <a:hlinkClick r:id="rId3" action="ppaction://hlinksldjump"/>
              </a:rPr>
              <a:t>D.) all of the above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happening to this bison?</a:t>
            </a:r>
            <a:endParaRPr lang="en-US" dirty="0"/>
          </a:p>
        </p:txBody>
      </p:sp>
      <p:pic>
        <p:nvPicPr>
          <p:cNvPr id="4" name="Content Placeholder 3" descr="Image (7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5723" t="16836" r="12050" b="14135"/>
          <a:stretch>
            <a:fillRect/>
          </a:stretch>
        </p:blipFill>
        <p:spPr>
          <a:xfrm>
            <a:off x="2133600" y="1143000"/>
            <a:ext cx="4495800" cy="3124200"/>
          </a:xfrm>
        </p:spPr>
      </p:pic>
      <p:sp>
        <p:nvSpPr>
          <p:cNvPr id="5" name="TextBox 4"/>
          <p:cNvSpPr txBox="1"/>
          <p:nvPr/>
        </p:nvSpPr>
        <p:spPr>
          <a:xfrm>
            <a:off x="1066800" y="4495800"/>
            <a:ext cx="69342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hlinkClick r:id="rId3" action="ppaction://hlinksldjump"/>
              </a:rPr>
              <a:t>A.) It is growing</a:t>
            </a:r>
            <a:endParaRPr lang="en-US" sz="3200" dirty="0" smtClean="0"/>
          </a:p>
          <a:p>
            <a:r>
              <a:rPr lang="en-US" sz="3200" dirty="0" smtClean="0">
                <a:hlinkClick r:id="rId3" action="ppaction://hlinksldjump"/>
              </a:rPr>
              <a:t>B.) It is producing castings</a:t>
            </a:r>
            <a:endParaRPr lang="en-US" sz="3200" dirty="0" smtClean="0"/>
          </a:p>
          <a:p>
            <a:r>
              <a:rPr lang="en-US" sz="3200" dirty="0" smtClean="0">
                <a:hlinkClick r:id="rId4" action="ppaction://hlinksldjump"/>
              </a:rPr>
              <a:t>C.) The bison is decomposing</a:t>
            </a:r>
            <a:endParaRPr lang="en-US" sz="3200" dirty="0" smtClean="0"/>
          </a:p>
          <a:p>
            <a:r>
              <a:rPr lang="en-US" sz="3200" dirty="0" smtClean="0">
                <a:hlinkClick r:id="rId3" action="ppaction://hlinksldjump"/>
              </a:rPr>
              <a:t>D.)None of the above</a:t>
            </a:r>
            <a:endParaRPr lang="en-US" sz="3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Which are organic remains?</a:t>
            </a:r>
            <a:br>
              <a:rPr lang="en-US" b="1" dirty="0" smtClean="0"/>
            </a:br>
            <a:r>
              <a:rPr lang="en-US" dirty="0" smtClean="0"/>
              <a:t>You have 10 seconds!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04800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4400" b="0" dirty="0" smtClean="0"/>
                        <a:t>Feather</a:t>
                      </a:r>
                      <a:endParaRPr lang="en-US" sz="4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400" b="0" dirty="0" smtClean="0"/>
                        <a:t>Snake</a:t>
                      </a:r>
                      <a:r>
                        <a:rPr lang="en-US" sz="4400" b="0" baseline="0" dirty="0" smtClean="0"/>
                        <a:t> skin</a:t>
                      </a:r>
                      <a:endParaRPr lang="en-US" sz="44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4400" dirty="0" smtClean="0"/>
                        <a:t>Twig</a:t>
                      </a:r>
                      <a:endParaRPr lang="en-US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400" dirty="0" smtClean="0"/>
                        <a:t>Plastic cup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4400" dirty="0" smtClean="0"/>
                        <a:t>Orange peel</a:t>
                      </a:r>
                      <a:endParaRPr lang="en-US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400" dirty="0" smtClean="0"/>
                        <a:t>Pine cone</a:t>
                      </a:r>
                      <a:endParaRPr lang="en-US" sz="4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4400" dirty="0" smtClean="0"/>
                        <a:t>Leaf</a:t>
                      </a:r>
                      <a:endParaRPr lang="en-US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400" dirty="0" smtClean="0"/>
                        <a:t>Aluminum can</a:t>
                      </a:r>
                      <a:endParaRPr lang="en-US" sz="4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True or false?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400" dirty="0" smtClean="0"/>
              <a:t>Dung beetles and carrion beetles are scavengers.</a:t>
            </a:r>
          </a:p>
          <a:p>
            <a:pPr lvl="1"/>
            <a:r>
              <a:rPr lang="en-US" dirty="0" smtClean="0">
                <a:hlinkClick r:id="rId2" action="ppaction://hlinksldjump"/>
              </a:rPr>
              <a:t>True</a:t>
            </a:r>
            <a:endParaRPr lang="en-US" dirty="0" smtClean="0"/>
          </a:p>
          <a:p>
            <a:pPr lvl="1"/>
            <a:r>
              <a:rPr lang="en-US" dirty="0" smtClean="0">
                <a:hlinkClick r:id="rId3" action="ppaction://hlinksldjump"/>
              </a:rPr>
              <a:t>False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do the beetles get from dung and carrion?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 action="ppaction://hlinksldjump"/>
              </a:rPr>
              <a:t>A.) seeds</a:t>
            </a:r>
          </a:p>
          <a:p>
            <a:r>
              <a:rPr lang="en-US" dirty="0" smtClean="0">
                <a:hlinkClick r:id="rId2" action="ppaction://hlinksldjump"/>
              </a:rPr>
              <a:t>B.)Water</a:t>
            </a:r>
            <a:endParaRPr lang="en-US" dirty="0" smtClean="0"/>
          </a:p>
          <a:p>
            <a:r>
              <a:rPr lang="en-US" dirty="0" smtClean="0">
                <a:hlinkClick r:id="rId3" action="ppaction://hlinksldjump"/>
              </a:rPr>
              <a:t>C.) Food or Nutrients</a:t>
            </a:r>
            <a:endParaRPr lang="en-US" dirty="0" smtClean="0"/>
          </a:p>
          <a:p>
            <a:r>
              <a:rPr lang="en-US" dirty="0" smtClean="0">
                <a:hlinkClick r:id="rId2" action="ppaction://hlinksldjump"/>
              </a:rPr>
              <a:t>D. ) protection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True or false?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Earthworms are not scavengers.</a:t>
            </a:r>
          </a:p>
          <a:p>
            <a:pPr lvl="1"/>
            <a:r>
              <a:rPr lang="en-US" sz="4000" dirty="0" smtClean="0">
                <a:hlinkClick r:id="rId2" action="ppaction://hlinksldjump"/>
              </a:rPr>
              <a:t>True</a:t>
            </a:r>
            <a:endParaRPr lang="en-US" sz="4000" dirty="0" smtClean="0"/>
          </a:p>
          <a:p>
            <a:pPr lvl="1"/>
            <a:r>
              <a:rPr lang="en-US" sz="4000" dirty="0" smtClean="0">
                <a:hlinkClick r:id="rId3" action="ppaction://hlinksldjump"/>
              </a:rPr>
              <a:t>False</a:t>
            </a:r>
            <a:endParaRPr lang="en-US" sz="4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Yellow and Orange">
      <a:dk1>
        <a:srgbClr val="0070C0"/>
      </a:dk1>
      <a:lt1>
        <a:srgbClr val="C00000"/>
      </a:lt1>
      <a:dk2>
        <a:srgbClr val="FFC000"/>
      </a:dk2>
      <a:lt2>
        <a:srgbClr val="FFFF00"/>
      </a:lt2>
      <a:accent1>
        <a:srgbClr val="DB9D59"/>
      </a:accent1>
      <a:accent2>
        <a:srgbClr val="9CB084"/>
      </a:accent2>
      <a:accent3>
        <a:srgbClr val="6BB1C9"/>
      </a:accent3>
      <a:accent4>
        <a:srgbClr val="365BB0"/>
      </a:accent4>
      <a:accent5>
        <a:srgbClr val="7E6BC9"/>
      </a:accent5>
      <a:accent6>
        <a:srgbClr val="A379BB"/>
      </a:accent6>
      <a:hlink>
        <a:srgbClr val="410082"/>
      </a:hlink>
      <a:folHlink>
        <a:srgbClr val="41008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</TotalTime>
  <Words>452</Words>
  <Application>Microsoft Office PowerPoint</Application>
  <PresentationFormat>On-screen Show (4:3)</PresentationFormat>
  <Paragraphs>145</Paragraphs>
  <Slides>23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Nature’s Recyclers Jeopardy </vt:lpstr>
      <vt:lpstr>This is Jeopardy!</vt:lpstr>
      <vt:lpstr>What do all organic remains have in common?</vt:lpstr>
      <vt:lpstr>What happens when organic remains decompose?</vt:lpstr>
      <vt:lpstr>What is happening to this bison?</vt:lpstr>
      <vt:lpstr>Which are organic remains? You have 10 seconds!</vt:lpstr>
      <vt:lpstr>True or false? </vt:lpstr>
      <vt:lpstr>What do the beetles get from dung and carrion?</vt:lpstr>
      <vt:lpstr>True or false?</vt:lpstr>
      <vt:lpstr>What does the word “invertebrate” mean?</vt:lpstr>
      <vt:lpstr>What is the name of the parts labeled “B” in the diagram?</vt:lpstr>
      <vt:lpstr>How are castings formed?</vt:lpstr>
      <vt:lpstr>Which of the following can worms digest?</vt:lpstr>
      <vt:lpstr>What does this diagram show?</vt:lpstr>
      <vt:lpstr>True or false</vt:lpstr>
      <vt:lpstr>Which of the following are examples of fungi?</vt:lpstr>
      <vt:lpstr>Name the main part of a fungus.</vt:lpstr>
      <vt:lpstr>Name two parts of a mushroom</vt:lpstr>
      <vt:lpstr>Bonus 500</vt:lpstr>
      <vt:lpstr>Bonus 1000</vt:lpstr>
      <vt:lpstr>YES!!!!</vt:lpstr>
      <vt:lpstr>Sorry! </vt:lpstr>
      <vt:lpstr>Nope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Nature’s Recyclers </dc:title>
  <dc:creator>J Barnes</dc:creator>
  <cp:lastModifiedBy>J Barnes</cp:lastModifiedBy>
  <cp:revision>3</cp:revision>
  <dcterms:created xsi:type="dcterms:W3CDTF">2009-05-11T23:02:33Z</dcterms:created>
  <dcterms:modified xsi:type="dcterms:W3CDTF">2009-05-12T12:04:45Z</dcterms:modified>
</cp:coreProperties>
</file>